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4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1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0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5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3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3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0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4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7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7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22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58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7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64E3EE5-0B43-4746-8F74-3E3AE18AE1ED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03281C7-2BC8-4873-967E-56FC04131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45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8laHI0o3WAhUjQZoKHfiLDb4QjRwIBw&amp;url=http://bgu.ru/about/chair/resume.aspx?cp%3D845&amp;psig=AFQjCNEo6fozhXC0-ilqIrJ8YNY8wZnXKQ&amp;ust=1504687142436899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386" y="1449146"/>
            <a:ext cx="10572000" cy="2971051"/>
          </a:xfrm>
        </p:spPr>
        <p:txBody>
          <a:bodyPr/>
          <a:lstStyle/>
          <a:p>
            <a:r>
              <a:rPr lang="ru-RU" sz="6600" dirty="0" smtClean="0"/>
              <a:t>Корифей трудоохранного менеджмента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386" y="5327468"/>
            <a:ext cx="10572000" cy="12293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 </a:t>
            </a:r>
            <a:r>
              <a:rPr lang="ru-RU" sz="2800" dirty="0"/>
              <a:t>80-летию профессора </a:t>
            </a:r>
            <a:r>
              <a:rPr lang="ru-RU" sz="2800" dirty="0" smtClean="0"/>
              <a:t>Александра Ивановича Ширшков</a:t>
            </a:r>
            <a:r>
              <a:rPr lang="ru-RU" sz="2800" dirty="0"/>
              <a:t>а</a:t>
            </a: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633" y="3109875"/>
            <a:ext cx="4802630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4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3561" y="2512680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Управление охраной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4457" y="2515254"/>
            <a:ext cx="6129163" cy="40900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dirty="0" smtClean="0"/>
              <a:t>Ширшков, А. И. </a:t>
            </a:r>
            <a:r>
              <a:rPr lang="ru-RU" sz="1500" b="1" dirty="0"/>
              <a:t>Управление охраной </a:t>
            </a:r>
            <a:r>
              <a:rPr lang="ru-RU" sz="1500" b="1" dirty="0" smtClean="0"/>
              <a:t>труда </a:t>
            </a:r>
            <a:r>
              <a:rPr lang="ru-RU" sz="1500" b="1" dirty="0"/>
              <a:t>: учеб. для вузов / А. И. Ширшков ; Байкальский гос. ун-т экономики и права. - 2-е изд., </a:t>
            </a:r>
            <a:r>
              <a:rPr lang="ru-RU" sz="1500" b="1" dirty="0" err="1"/>
              <a:t>испр</a:t>
            </a:r>
            <a:r>
              <a:rPr lang="ru-RU" sz="1500" b="1" dirty="0"/>
              <a:t>. и доп. - Иркутск : Изд-во БГУЭП, 2005. - 251 с</a:t>
            </a:r>
            <a:r>
              <a:rPr lang="ru-RU" sz="1500" b="1" dirty="0" smtClean="0"/>
              <a:t>.</a:t>
            </a:r>
          </a:p>
          <a:p>
            <a:pPr marL="0" indent="0" algn="ctr">
              <a:buNone/>
            </a:pPr>
            <a:r>
              <a:rPr lang="ru-RU" sz="1500" b="1" dirty="0" smtClean="0"/>
              <a:t> </a:t>
            </a:r>
          </a:p>
          <a:p>
            <a:pPr marL="0" indent="0" algn="just">
              <a:buNone/>
            </a:pPr>
            <a:r>
              <a:rPr lang="ru-RU" sz="1500" dirty="0" smtClean="0"/>
              <a:t>В учебнике разработаны и систематизированы с исправлениями и дополнениями теоретические основы управления охраной труда (трудоохранного менеджмента), в том числе управления </a:t>
            </a:r>
            <a:r>
              <a:rPr lang="ru-RU" sz="1500" dirty="0" err="1" smtClean="0"/>
              <a:t>трудоохранной</a:t>
            </a:r>
            <a:r>
              <a:rPr lang="ru-RU" sz="1500" dirty="0" smtClean="0"/>
              <a:t> культурой, гигиеной труда, общей и технической безопасностью на предприятии, психологией безопасности, информационной технологией.</a:t>
            </a:r>
          </a:p>
          <a:p>
            <a:pPr marL="0" indent="0" algn="just">
              <a:buNone/>
            </a:pPr>
            <a:r>
              <a:rPr lang="ru-RU" sz="1500" dirty="0" smtClean="0"/>
              <a:t>Для студентов высших учебных заведений по специализации «Трудоохранный менеджмент», «Управление охраной труда», а также руководителей, специалистов, аспирантов и преподавателей.</a:t>
            </a:r>
            <a:endParaRPr lang="ru-RU" sz="15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9" y="2358716"/>
            <a:ext cx="2935983" cy="417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21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06946" y="2807058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Управление промышленной безопасностью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7842" y="2335405"/>
            <a:ext cx="6129163" cy="40900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dirty="0"/>
              <a:t>Ширшков, А. </a:t>
            </a:r>
            <a:r>
              <a:rPr lang="ru-RU" sz="1500" b="1" dirty="0" smtClean="0"/>
              <a:t>И. Управление промышленной безопасностью : </a:t>
            </a:r>
            <a:r>
              <a:rPr lang="ru-RU" sz="1500" b="1" dirty="0"/>
              <a:t>учеб. пособие / А. И. Ширшков, В. В. </a:t>
            </a:r>
            <a:r>
              <a:rPr lang="ru-RU" sz="1500" b="1" dirty="0" err="1"/>
              <a:t>Тюньков</a:t>
            </a:r>
            <a:r>
              <a:rPr lang="ru-RU" sz="1500" b="1" dirty="0"/>
              <a:t> ; М-во образования РФ ; БГУЭП. - Иркутск : Изд-во БГУЭП, 2004. </a:t>
            </a:r>
            <a:endParaRPr lang="ru-RU" sz="1500" b="1" dirty="0" smtClean="0"/>
          </a:p>
          <a:p>
            <a:pPr marL="0" indent="0" algn="ctr">
              <a:buNone/>
            </a:pPr>
            <a:endParaRPr lang="ru-RU" sz="1500" b="1" dirty="0" smtClean="0"/>
          </a:p>
          <a:p>
            <a:pPr marL="0" indent="0" algn="just">
              <a:buNone/>
            </a:pPr>
            <a:r>
              <a:rPr lang="ru-RU" sz="1500" dirty="0" smtClean="0"/>
              <a:t>В учебном пособии рассматриваются теоретические и нормируемые практические основы промышленной безопасности для опасных производственных объектов широкого профиля. Состав и структура ориентированы на инженерно-экономический подход к предмету и как дополнение к действующим учебным, нормативным и регламентирующим источникам.</a:t>
            </a:r>
            <a:endParaRPr lang="ru-RU" sz="15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03" y="2297721"/>
            <a:ext cx="2769990" cy="412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146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31037" y="2635045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Управление электробезопасностью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1933" y="2289905"/>
            <a:ext cx="6129163" cy="40900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dirty="0"/>
              <a:t>Ширшков, А. </a:t>
            </a:r>
            <a:r>
              <a:rPr lang="ru-RU" sz="1500" b="1" dirty="0" smtClean="0"/>
              <a:t>И. Управление электробезопасностью </a:t>
            </a:r>
            <a:r>
              <a:rPr lang="ru-RU" sz="1500" b="1" dirty="0"/>
              <a:t>: учеб. пособие / А. И. Ширшков ; БГУЭП. - Иркутск : Изд-во БГУЭП, 2003. - 160 с. </a:t>
            </a:r>
            <a:endParaRPr lang="ru-RU" sz="1500" b="1" dirty="0" smtClean="0"/>
          </a:p>
          <a:p>
            <a:pPr marL="0" indent="0" algn="ctr">
              <a:buNone/>
            </a:pPr>
            <a:endParaRPr lang="ru-RU" sz="1500" b="1" dirty="0" smtClean="0"/>
          </a:p>
          <a:p>
            <a:pPr marL="0" indent="0" algn="just">
              <a:buNone/>
            </a:pPr>
            <a:r>
              <a:rPr lang="ru-RU" sz="1500" dirty="0" smtClean="0"/>
              <a:t>В учебном пособии рассматриваются теоретические и практические основы электробезопасности на предприятии.</a:t>
            </a:r>
          </a:p>
          <a:p>
            <a:pPr marL="0" indent="0" algn="just">
              <a:buNone/>
            </a:pPr>
            <a:r>
              <a:rPr lang="ru-RU" sz="1500" dirty="0" smtClean="0"/>
              <a:t>Предназначается для студентов специальностей «Трудоохранный менеджмент», «Управление безопасностью», а также для слушателей курса повышения квалификации по охране труда, электротехнического персонала.</a:t>
            </a:r>
            <a:endParaRPr lang="ru-RU" sz="15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9" y="2352431"/>
            <a:ext cx="2976378" cy="417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54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76323" y="2619414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Менеджмент охраны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7218" y="3837353"/>
            <a:ext cx="6129163" cy="28291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dirty="0"/>
              <a:t>Ширшков, А. </a:t>
            </a:r>
            <a:r>
              <a:rPr lang="ru-RU" sz="1500" b="1" dirty="0" smtClean="0"/>
              <a:t>И. Менеджмент охраны труда : </a:t>
            </a:r>
            <a:r>
              <a:rPr lang="ru-RU" sz="1500" b="1" dirty="0"/>
              <a:t>учебник для вузов : рек. М-</a:t>
            </a:r>
            <a:r>
              <a:rPr lang="ru-RU" sz="1500" b="1" dirty="0" err="1"/>
              <a:t>вом</a:t>
            </a:r>
            <a:r>
              <a:rPr lang="ru-RU" sz="1500" b="1" dirty="0"/>
              <a:t> общ. и проф. образования РФ / А. И. Ширшков. - Ростов н/Д : ФЕНИКС, 2001. - 382 с</a:t>
            </a:r>
            <a:r>
              <a:rPr lang="ru-RU" sz="1500" b="1" dirty="0" smtClean="0"/>
              <a:t>.</a:t>
            </a:r>
          </a:p>
          <a:p>
            <a:pPr marL="0" indent="0" algn="ctr">
              <a:buNone/>
            </a:pPr>
            <a:endParaRPr lang="ru-RU" sz="1500" b="1" dirty="0"/>
          </a:p>
          <a:p>
            <a:pPr marL="0" indent="0" algn="just">
              <a:buNone/>
            </a:pPr>
            <a:r>
              <a:rPr lang="ru-RU" sz="1500" dirty="0" smtClean="0"/>
              <a:t>Актуальность проблем безопасности труда определяется неуклонным ростом травматизма, числа и тяжести профессиональных заболеваний, острых отравлений, количества производственных аварий. </a:t>
            </a:r>
          </a:p>
          <a:p>
            <a:pPr marL="0" indent="0" algn="just">
              <a:buNone/>
            </a:pPr>
            <a:r>
              <a:rPr lang="ru-RU" sz="1500" dirty="0" smtClean="0"/>
              <a:t>В учебнике, предназначенном для студентов вузов, а также руководителей предприятий и специалистов по охране труда, полностью разработаны и систематизированы основы </a:t>
            </a:r>
            <a:r>
              <a:rPr lang="ru-RU" sz="1500" dirty="0" err="1" smtClean="0"/>
              <a:t>трудоохранного</a:t>
            </a:r>
            <a:r>
              <a:rPr lang="ru-RU" sz="1500" dirty="0" smtClean="0"/>
              <a:t> менеджмента.</a:t>
            </a:r>
          </a:p>
          <a:p>
            <a:pPr marL="0" indent="0" algn="ctr">
              <a:buNone/>
            </a:pPr>
            <a:endParaRPr lang="ru-RU" sz="1500" b="1" dirty="0"/>
          </a:p>
          <a:p>
            <a:pPr marL="0" indent="0" algn="just">
              <a:buNone/>
            </a:pPr>
            <a:endParaRPr lang="ru-RU" sz="1500" dirty="0" smtClean="0"/>
          </a:p>
          <a:p>
            <a:pPr marL="0" indent="0" algn="ctr">
              <a:buNone/>
            </a:pPr>
            <a:endParaRPr lang="ru-RU" sz="1500" b="1" dirty="0" smtClean="0"/>
          </a:p>
          <a:p>
            <a:pPr marL="0" indent="0" algn="ctr">
              <a:buNone/>
            </a:pPr>
            <a:endParaRPr lang="ru-RU" sz="1500" b="1" dirty="0"/>
          </a:p>
          <a:p>
            <a:pPr marL="0" indent="0" algn="ctr">
              <a:buNone/>
            </a:pPr>
            <a:endParaRPr lang="ru-RU" sz="1500" b="1" dirty="0" smtClean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8" y="2359002"/>
            <a:ext cx="2658741" cy="410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928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31037" y="2635045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Трудоохранный менеджмент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1932" y="2555631"/>
            <a:ext cx="6129163" cy="37449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dirty="0"/>
              <a:t>Ширшков, А. </a:t>
            </a:r>
            <a:r>
              <a:rPr lang="ru-RU" sz="1500" b="1" dirty="0" smtClean="0"/>
              <a:t>И. Трудоохранный менеджмент </a:t>
            </a:r>
            <a:r>
              <a:rPr lang="ru-RU" sz="1500" b="1" dirty="0"/>
              <a:t>/ А. И. Ширшков ; ИГЭА. - Иркутск : Изд-во ИГЭА, 1999. - 355 с</a:t>
            </a:r>
            <a:r>
              <a:rPr lang="ru-RU" sz="1500" b="1" dirty="0" smtClean="0"/>
              <a:t>.</a:t>
            </a:r>
          </a:p>
          <a:p>
            <a:pPr marL="0" indent="0" algn="ctr">
              <a:buNone/>
            </a:pPr>
            <a:endParaRPr lang="ru-RU" sz="1500" b="1" dirty="0" smtClean="0"/>
          </a:p>
          <a:p>
            <a:pPr marL="0" indent="0" algn="just">
              <a:buNone/>
            </a:pPr>
            <a:r>
              <a:rPr lang="ru-RU" sz="1500" dirty="0" smtClean="0"/>
              <a:t>В книге разработаны и систематизированы теоретические основы </a:t>
            </a:r>
            <a:r>
              <a:rPr lang="ru-RU" sz="1500" dirty="0" err="1" smtClean="0"/>
              <a:t>трудоохранного</a:t>
            </a:r>
            <a:r>
              <a:rPr lang="ru-RU" sz="1500" dirty="0" smtClean="0"/>
              <a:t> менеджмента, в том числе управление </a:t>
            </a:r>
            <a:r>
              <a:rPr lang="ru-RU" sz="1500" dirty="0" err="1" smtClean="0"/>
              <a:t>трудоохранной</a:t>
            </a:r>
            <a:r>
              <a:rPr lang="ru-RU" sz="1500" dirty="0" smtClean="0"/>
              <a:t> культурой, гигиеной труда, общей и технической безопасностью на предприятии, психологией безопасности, информационной технологией. Предназначена для руководителей и специалистов, слушателей факультета повышения квалификации по охране труда, а также для студентов, аспирантов, преподавателей.</a:t>
            </a:r>
            <a:endParaRPr lang="ru-RU" sz="15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09" y="2347988"/>
            <a:ext cx="2979098" cy="416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79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60704" y="2439734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Охрана труда в геологии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2360244"/>
            <a:ext cx="6129163" cy="40900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dirty="0"/>
              <a:t>Ширшков, А. </a:t>
            </a:r>
            <a:r>
              <a:rPr lang="ru-RU" sz="1500" b="1" dirty="0" smtClean="0"/>
              <a:t>И.</a:t>
            </a:r>
            <a:r>
              <a:rPr lang="en-US" sz="1500" b="1" dirty="0" smtClean="0"/>
              <a:t> </a:t>
            </a:r>
            <a:r>
              <a:rPr lang="ru-RU" sz="1500" b="1" dirty="0" smtClean="0"/>
              <a:t>Охрана </a:t>
            </a:r>
            <a:r>
              <a:rPr lang="ru-RU" sz="1500" b="1" dirty="0"/>
              <a:t>труда в </a:t>
            </a:r>
            <a:r>
              <a:rPr lang="ru-RU" sz="1500" b="1" dirty="0" smtClean="0"/>
              <a:t>геологии</a:t>
            </a:r>
            <a:r>
              <a:rPr lang="en-US" sz="1500" b="1" dirty="0" smtClean="0"/>
              <a:t> </a:t>
            </a:r>
            <a:r>
              <a:rPr lang="ru-RU" sz="1500" b="1" dirty="0" smtClean="0"/>
              <a:t>: </a:t>
            </a:r>
            <a:r>
              <a:rPr lang="ru-RU" sz="1500" b="1" dirty="0"/>
              <a:t>учеб. для вузов : допущено Гос. комитетом СССР по народному образованию / А. И. Ширшков. - М. : Недра, 1990. - 235 с</a:t>
            </a:r>
            <a:r>
              <a:rPr lang="ru-RU" sz="1500" b="1" dirty="0" smtClean="0"/>
              <a:t>.</a:t>
            </a:r>
          </a:p>
          <a:p>
            <a:pPr marL="0" indent="0" algn="ctr">
              <a:buNone/>
            </a:pPr>
            <a:r>
              <a:rPr lang="ru-RU" sz="1500" b="1" dirty="0" smtClean="0"/>
              <a:t> </a:t>
            </a:r>
            <a:endParaRPr lang="en-US" sz="1500" b="1" dirty="0" smtClean="0"/>
          </a:p>
          <a:p>
            <a:pPr marL="0" indent="0" algn="just">
              <a:buNone/>
            </a:pPr>
            <a:r>
              <a:rPr lang="ru-RU" sz="1500" dirty="0" smtClean="0"/>
              <a:t>В книге изложены методологические и законодательные основы охраны труда, принципы обеспечения безаварийной, безопасной и безвредной работы. Рассмотрены медико-биологические факторы охраны труда, производственная санитария, дана оценка тяжести условий труда. Большое внимание уделено электро-и взрывобезопасности, пожарной безопасности, технике безопасности при транспортных, погрузочно-разгрузочных, геофизических, геологических, буровых, горно</a:t>
            </a:r>
            <a:r>
              <a:rPr lang="ru-RU" sz="1500" dirty="0"/>
              <a:t>-</a:t>
            </a:r>
            <a:r>
              <a:rPr lang="ru-RU" sz="1500" dirty="0" smtClean="0"/>
              <a:t>разведочных, лабораторных работах.</a:t>
            </a:r>
            <a:endParaRPr lang="ru-RU" sz="15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7" y="2360244"/>
            <a:ext cx="2889879" cy="4187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25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23" y="466317"/>
            <a:ext cx="10571998" cy="970450"/>
          </a:xfrm>
        </p:spPr>
        <p:txBody>
          <a:bodyPr/>
          <a:lstStyle/>
          <a:p>
            <a:r>
              <a:rPr lang="ru-RU" sz="4800" dirty="0" smtClean="0"/>
              <a:t>Ширшков Александр Иванович</a:t>
            </a:r>
            <a:endParaRPr lang="ru-RU" sz="4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305536" y="2673804"/>
            <a:ext cx="9737971" cy="257516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/>
              <a:t>В 2017 году свой 80-летний юбилей отметил </a:t>
            </a:r>
            <a:r>
              <a:rPr lang="ru-RU" sz="1500" dirty="0" smtClean="0"/>
              <a:t>преподаватель Байкальского государственного университета, кандидат </a:t>
            </a:r>
            <a:r>
              <a:rPr lang="ru-RU" sz="1500" dirty="0"/>
              <a:t>технических наук, профессор Александр Иванович Ширшков. </a:t>
            </a:r>
          </a:p>
          <a:p>
            <a:pPr marL="0" indent="0" algn="just">
              <a:buNone/>
            </a:pPr>
            <a:r>
              <a:rPr lang="ru-RU" sz="1500" dirty="0"/>
              <a:t>После окончания политехнического университета по специальности «Техника разведки» Александр Иванович стал работать в Сибгипробуме: сначала инженером-конструктором, потом старшим инженером, а впоследствии руководителем группы теплоснабжения и вентиляции. Позже Александра Ширшкова пригласили в группу вентиляции и обеспыливания лаборатории подземной разработки месторождений Иркутского государственного института редких и цветных металлов</a:t>
            </a:r>
            <a:r>
              <a:rPr lang="ru-RU" sz="1500" dirty="0" smtClean="0"/>
              <a:t>.</a:t>
            </a:r>
            <a:endParaRPr lang="ru-RU" sz="1500" dirty="0"/>
          </a:p>
          <a:p>
            <a:pPr marL="0" indent="0" algn="just">
              <a:buNone/>
            </a:pPr>
            <a:r>
              <a:rPr lang="ru-RU" sz="1500" dirty="0"/>
              <a:t>В 1970 году Ширшков успешно защитил диссертацию на соискание ученой степени кандидата технических наук по теме «Исследование аэродинамических параметров горных выработок золотодобывающих рудников».</a:t>
            </a:r>
          </a:p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Font typeface="Wingdings 2" charset="2"/>
              <a:buNone/>
            </a:pPr>
            <a:endParaRPr lang="ru-RU" sz="1500" dirty="0"/>
          </a:p>
        </p:txBody>
      </p:sp>
      <p:pic>
        <p:nvPicPr>
          <p:cNvPr id="1026" name="Picture 2" descr="Картинки по запросу Александр Иванович Ширшков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5" y="2239112"/>
            <a:ext cx="2019169" cy="274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23847" y="4980288"/>
            <a:ext cx="11764954" cy="178713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500" dirty="0" smtClean="0"/>
              <a:t>С </a:t>
            </a:r>
            <a:r>
              <a:rPr lang="ru-RU" sz="1500" dirty="0"/>
              <a:t>1986 года вся трудовая деятельность Александра Ивановича связана с Иркутским институтом народного хозяйства, где он работал вначале в составе преподавателей кафедры охраны труда, затем кафедры экономики и социологии труда, а впоследствии кафедры экономики труда и управления персоналом. Здесь научная деятельность Александра Ширшкова была сориентирована на исследование социально-экономических аспектов охраны труда</a:t>
            </a:r>
            <a:r>
              <a:rPr lang="ru-RU" sz="1500" dirty="0" smtClean="0"/>
              <a:t>.</a:t>
            </a:r>
          </a:p>
          <a:p>
            <a:pPr marL="0" indent="0" algn="just">
              <a:buNone/>
            </a:pPr>
            <a:r>
              <a:rPr lang="ru-RU" sz="1500" dirty="0"/>
              <a:t>В 1992 году Александру Ивановичу было присвоено звание профессора, а в 1994 году Ширшков был избран академиком Международной академии наук экологии и безопасности жизнедеятельности.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404801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23" y="466317"/>
            <a:ext cx="10571998" cy="970450"/>
          </a:xfrm>
        </p:spPr>
        <p:txBody>
          <a:bodyPr/>
          <a:lstStyle/>
          <a:p>
            <a:r>
              <a:rPr lang="ru-RU" sz="4800" dirty="0" smtClean="0"/>
              <a:t>Ширшков Александр Иванович</a:t>
            </a:r>
            <a:endParaRPr lang="ru-RU" sz="4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61323" y="2267724"/>
            <a:ext cx="11827478" cy="432846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500" dirty="0" smtClean="0"/>
              <a:t>По </a:t>
            </a:r>
            <a:r>
              <a:rPr lang="ru-RU" sz="1500" dirty="0"/>
              <a:t>инициативе Александра Ивановича учебно-методическим объединением в рамках специальности «Менеджмент организации» в нашем университете была открыта специализация «Трудоохранный менеджмент». </a:t>
            </a:r>
          </a:p>
          <a:p>
            <a:pPr marL="0" indent="0" algn="just">
              <a:buNone/>
            </a:pPr>
            <a:r>
              <a:rPr lang="ru-RU" sz="1500" dirty="0" smtClean="0"/>
              <a:t>С </a:t>
            </a:r>
            <a:r>
              <a:rPr lang="ru-RU" sz="1500" dirty="0"/>
              <a:t>1995 года Александр Ширшков работает по совместительству деканом факультета повышения квалификации, позже – директором Регионального центра подготовки специалистов по охране труда, проводя занятия не только в г. Иркутске, но и в городах Иркутской области.</a:t>
            </a:r>
          </a:p>
          <a:p>
            <a:pPr marL="0" indent="0" algn="just">
              <a:buNone/>
            </a:pPr>
            <a:r>
              <a:rPr lang="ru-RU" sz="1500" dirty="0"/>
              <a:t>В советское время Ширшков свыше 10 лет выполнял общественную работу на уровне области, являясь председателем комиссии по охране труда в системе образования обкома Профсоюза. Объездил все районы области с проверкой состояния охраны труда в образовательных учреждениях.</a:t>
            </a:r>
          </a:p>
          <a:p>
            <a:pPr marL="0" indent="0" algn="just">
              <a:buNone/>
            </a:pPr>
            <a:r>
              <a:rPr lang="ru-RU" sz="1500" dirty="0"/>
              <a:t>За период научно-педагогической деятельности Александр Ширшков опубликовал свыше 200 научных трудов и учебно-методических работ. В 2007 году он стал лауреатом конкурса на лучшую научную книгу – «Управление и экономика безопасности труда» (в соавторстве с </a:t>
            </a:r>
            <a:r>
              <a:rPr lang="ru-RU" sz="1500" dirty="0" err="1"/>
              <a:t>С</a:t>
            </a:r>
            <a:r>
              <a:rPr lang="ru-RU" sz="1500" dirty="0"/>
              <a:t>. П. </a:t>
            </a:r>
            <a:r>
              <a:rPr lang="ru-RU" sz="1500" dirty="0" err="1"/>
              <a:t>Какаулиным</a:t>
            </a:r>
            <a:r>
              <a:rPr lang="ru-RU" sz="1500" dirty="0"/>
              <a:t>). Александр Иванович принимает активное участие в региональных, всероссийских и международных конференциях. Несколько лет являлся внештатным инспектором Государственной инспекции труда Иркутской области, принимая участие в комиссии по всей области.</a:t>
            </a:r>
          </a:p>
          <a:p>
            <a:pPr marL="0" indent="0" algn="just">
              <a:buNone/>
            </a:pPr>
            <a:r>
              <a:rPr lang="ru-RU" sz="1500" dirty="0"/>
              <a:t>За многолетний и плодотворный труд по подготовке высококвалифицированных специалистов для народного хозяйства Александр Иванович награжден нагрудным знаком «Почетный работник высшего профессионального образования Российской Федерации».</a:t>
            </a:r>
          </a:p>
          <a:p>
            <a:pPr marL="0" indent="0" algn="just">
              <a:buFont typeface="Wingdings 2" charset="2"/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36658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13809" y="2418932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Безопасность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4705" y="2418932"/>
            <a:ext cx="6129163" cy="40900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b="1" dirty="0"/>
              <a:t>Ширшков, А. И</a:t>
            </a:r>
            <a:r>
              <a:rPr lang="ru-RU" sz="1500" b="1" dirty="0" smtClean="0"/>
              <a:t>. Безопасность жизнедеятельности </a:t>
            </a:r>
            <a:r>
              <a:rPr lang="ru-RU" sz="1500" b="1" dirty="0"/>
              <a:t>: учебник [для вузов] / А. И. Ширшков ; БГУЭП. - 3-е изд., доп. и </a:t>
            </a:r>
            <a:r>
              <a:rPr lang="ru-RU" sz="1500" b="1" dirty="0" err="1"/>
              <a:t>исправ</a:t>
            </a:r>
            <a:r>
              <a:rPr lang="ru-RU" sz="1500" b="1" dirty="0"/>
              <a:t>. - Иркутск : Изд-во БГУЭП, 2015. - 369 с. </a:t>
            </a:r>
            <a:endParaRPr lang="ru-RU" sz="1500" b="1" dirty="0" smtClean="0"/>
          </a:p>
          <a:p>
            <a:pPr marL="0" indent="0" algn="just">
              <a:buNone/>
            </a:pPr>
            <a:endParaRPr lang="ru-RU" sz="1500" dirty="0" smtClean="0"/>
          </a:p>
          <a:p>
            <a:pPr marL="0" indent="0" algn="just">
              <a:buNone/>
            </a:pPr>
            <a:r>
              <a:rPr lang="ru-RU" sz="1500" dirty="0" smtClean="0"/>
              <a:t>В учебнике излагаются теоретические основы безопасности жизнедеятельности, рассматриваются вопросы управления ею в рамках развивающейся научной и учебной дисциплины «Безопасность жизнедеятельности», в том числе вопросы безопасности и гигиены трудовой деятельности.</a:t>
            </a:r>
          </a:p>
          <a:p>
            <a:pPr marL="0" indent="0" algn="just">
              <a:buNone/>
            </a:pPr>
            <a:r>
              <a:rPr lang="ru-RU" sz="1500" dirty="0" smtClean="0"/>
              <a:t>Для студентов высших учебных заведений экономических специальностей. Также книга будет полезна руководителям, экономистам, бухгалтерам, работникам сферы услуг, специалистам по охране труда, профсоюзным работникам, слушателям факультетов повышения квалификации и профессиональной подготовке кадров.</a:t>
            </a:r>
            <a:endParaRPr lang="ru-RU" sz="1500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98" y="2302553"/>
            <a:ext cx="2834040" cy="412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31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63255" y="2450194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Современная охрана труда: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социально-философский </a:t>
            </a:r>
            <a:r>
              <a:rPr lang="ru-RU" dirty="0"/>
              <a:t>аспект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4151" y="2570071"/>
            <a:ext cx="6129163" cy="41941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600" b="1" dirty="0"/>
              <a:t>Ширшков, А. И</a:t>
            </a:r>
            <a:r>
              <a:rPr lang="ru-RU" sz="1600" b="1" dirty="0" smtClean="0"/>
              <a:t>.</a:t>
            </a:r>
            <a:r>
              <a:rPr lang="ru-RU" sz="1600" b="1" dirty="0"/>
              <a:t> Современная охрана труда: социально-философский </a:t>
            </a:r>
            <a:r>
              <a:rPr lang="ru-RU" sz="1600" b="1" dirty="0" smtClean="0"/>
              <a:t>аспект </a:t>
            </a:r>
            <a:r>
              <a:rPr lang="ru-RU" sz="1600" b="1" dirty="0"/>
              <a:t>: [монография] / А. И. Ширшков, И. А. Ширшков ; БГУЭП. - Иркутск : Изд-во БГУЭП, </a:t>
            </a:r>
            <a:r>
              <a:rPr lang="ru-RU" sz="1600" b="1" dirty="0" smtClean="0"/>
              <a:t>2012</a:t>
            </a:r>
            <a:r>
              <a:rPr lang="ru-RU" sz="1600" b="1" dirty="0"/>
              <a:t>. - 131 с. </a:t>
            </a:r>
            <a:endParaRPr lang="ru-RU" sz="1600" b="1" dirty="0" smtClean="0"/>
          </a:p>
          <a:p>
            <a:pPr marL="0" indent="0" algn="ctr">
              <a:buNone/>
            </a:pPr>
            <a:endParaRPr lang="ru-RU" sz="1600" b="1" dirty="0" smtClean="0"/>
          </a:p>
          <a:p>
            <a:pPr marL="0" indent="0" algn="just">
              <a:buNone/>
            </a:pPr>
            <a:r>
              <a:rPr lang="ru-RU" sz="1600" dirty="0" smtClean="0"/>
              <a:t>В монографии рассматривается историческое развитие охраны труда в социально-философском аспекте с использованием современного понятийного инструментария.</a:t>
            </a:r>
          </a:p>
          <a:p>
            <a:pPr marL="0" indent="0" algn="just">
              <a:buNone/>
            </a:pPr>
            <a:r>
              <a:rPr lang="ru-RU" sz="1600" dirty="0" smtClean="0"/>
              <a:t>Для научных работников, студентов, изучающих дисциплины «Охрана труда», «Основы безопасности труда», «Трудоохранный менеджмент», «Безопасность жизнедеятельности». Может использоваться руководителями объектов экономики, в том числе предпринимателями малого и среднего бизнеса, специалистами охраны труда, профсоюзными работниками.</a:t>
            </a:r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7" y="2336800"/>
            <a:ext cx="2992410" cy="4173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526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99778" y="2421625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Основы безопасности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674" y="2421625"/>
            <a:ext cx="6129163" cy="4194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b="1" dirty="0"/>
              <a:t>Ширшков, А. И</a:t>
            </a:r>
            <a:r>
              <a:rPr lang="ru-RU" sz="1500" b="1" dirty="0" smtClean="0"/>
              <a:t>.</a:t>
            </a:r>
            <a:r>
              <a:rPr lang="ru-RU" sz="1500" b="1" dirty="0"/>
              <a:t> </a:t>
            </a:r>
            <a:r>
              <a:rPr lang="ru-RU" sz="1500" b="1" dirty="0" smtClean="0"/>
              <a:t>Основы </a:t>
            </a:r>
            <a:r>
              <a:rPr lang="ru-RU" sz="1500" b="1" dirty="0"/>
              <a:t>безопасности </a:t>
            </a:r>
            <a:r>
              <a:rPr lang="ru-RU" sz="1500" b="1" dirty="0" smtClean="0"/>
              <a:t>труда </a:t>
            </a:r>
            <a:r>
              <a:rPr lang="ru-RU" sz="1500" b="1" dirty="0"/>
              <a:t>: учебник / А. И. Ширшков ; Байкальский гос. ун-т экономики и права. - Иркутск : Изд-во БГУЭП, 2011. - 357 с</a:t>
            </a:r>
            <a:r>
              <a:rPr lang="ru-RU" sz="1500" b="1" dirty="0" smtClean="0"/>
              <a:t>.</a:t>
            </a:r>
          </a:p>
          <a:p>
            <a:pPr marL="0" indent="0" algn="ctr">
              <a:buNone/>
            </a:pPr>
            <a:endParaRPr lang="ru-RU" sz="1500" b="1" dirty="0" smtClean="0"/>
          </a:p>
          <a:p>
            <a:pPr marL="0" indent="0" algn="just">
              <a:buNone/>
            </a:pPr>
            <a:r>
              <a:rPr lang="ru-RU" sz="1500" dirty="0" smtClean="0"/>
              <a:t>В учебнике излагаются теоретические и методологические аспекты безопасности труда, способы борьбы с вредными и опасными факторами при трудовой деятельности.</a:t>
            </a:r>
          </a:p>
          <a:p>
            <a:pPr marL="0" indent="0" algn="just">
              <a:buNone/>
            </a:pPr>
            <a:r>
              <a:rPr lang="ru-RU" sz="1500" dirty="0" smtClean="0"/>
              <a:t>Для студентов, изучающих дисциплину «Основы безопасности труда», «Трудоохранный менеджмент», </a:t>
            </a:r>
            <a:r>
              <a:rPr lang="ru-RU" sz="1500" dirty="0"/>
              <a:t>«Безопасность жизнедеятельности». Может использоваться руководителями объектов экономики, в том числе предпринимателями малого и среднего бизнеса, специалистами охраны труда, профсоюзными работниками.</a:t>
            </a:r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50" y="2313354"/>
            <a:ext cx="2955078" cy="4149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48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9750" y="2934748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Безопасность жизнедеятельности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646" y="2293873"/>
            <a:ext cx="6129163" cy="4194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Ширшков</a:t>
            </a:r>
            <a:r>
              <a:rPr lang="ru-RU" b="1" dirty="0"/>
              <a:t>, А. </a:t>
            </a:r>
            <a:r>
              <a:rPr lang="ru-RU" b="1" dirty="0" smtClean="0"/>
              <a:t>И. Безопасность жизнедеятельности </a:t>
            </a:r>
            <a:r>
              <a:rPr lang="ru-RU" b="1" dirty="0"/>
              <a:t>: курс лекций / А. И. Ширшков ; БГУЭП. - Иркутск : Изд-во БГУЭП, 2008. - 233 с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Курс лекций </a:t>
            </a:r>
            <a:r>
              <a:rPr lang="ru-RU" dirty="0"/>
              <a:t>д</a:t>
            </a:r>
            <a:r>
              <a:rPr lang="ru-RU" dirty="0" smtClean="0"/>
              <a:t>ля студентов в период подготовки к экзамену либо зачета с целью быстрого и качественного освоения дисциплины «Безопасность жизнедеятельности».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26" y="2418932"/>
            <a:ext cx="2732581" cy="406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7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99777" y="2512716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47" y="466317"/>
            <a:ext cx="11071286" cy="970450"/>
          </a:xfrm>
        </p:spPr>
        <p:txBody>
          <a:bodyPr/>
          <a:lstStyle/>
          <a:p>
            <a:r>
              <a:rPr lang="ru-RU" sz="3600" dirty="0"/>
              <a:t>Система управления трудом в </a:t>
            </a:r>
            <a:r>
              <a:rPr lang="ru-RU" sz="3600" dirty="0" smtClean="0"/>
              <a:t>условиях </a:t>
            </a:r>
            <a:r>
              <a:rPr lang="ru-RU" sz="3600" dirty="0"/>
              <a:t>институциональных преобразований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673" y="2319601"/>
            <a:ext cx="6129163" cy="4194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b="1" dirty="0"/>
              <a:t>  Система управления трудом в условиях институциональных </a:t>
            </a:r>
            <a:r>
              <a:rPr lang="ru-RU" sz="1500" b="1" dirty="0" smtClean="0"/>
              <a:t>преобразований </a:t>
            </a:r>
            <a:r>
              <a:rPr lang="ru-RU" sz="1500" b="1" dirty="0"/>
              <a:t>/ М. А. Винокуров [и др.] ; под ред. М. А. </a:t>
            </a:r>
            <a:r>
              <a:rPr lang="ru-RU" sz="1500" b="1" dirty="0" err="1"/>
              <a:t>Винокурова</a:t>
            </a:r>
            <a:r>
              <a:rPr lang="ru-RU" sz="1500" b="1" dirty="0"/>
              <a:t> ; Байкальский гос. ун-т экономики и права. - Иркутск : Изд-во БГУЭП, 2007. - 542 с</a:t>
            </a:r>
            <a:r>
              <a:rPr lang="ru-RU" sz="1500" b="1" dirty="0" smtClean="0"/>
              <a:t>.</a:t>
            </a:r>
          </a:p>
          <a:p>
            <a:pPr marL="0" indent="0" algn="ctr">
              <a:buNone/>
            </a:pPr>
            <a:r>
              <a:rPr lang="ru-RU" sz="1500" b="1" dirty="0" smtClean="0"/>
              <a:t> </a:t>
            </a:r>
          </a:p>
          <a:p>
            <a:pPr marL="0" indent="0" algn="just">
              <a:buNone/>
            </a:pPr>
            <a:r>
              <a:rPr lang="ru-RU" sz="1500" dirty="0" smtClean="0"/>
              <a:t>В книге изложены теоретические и методологические подходы к построению региональных и организационных систем управления трудом в условиях трансформации экономики. Предложен комплекс методик, позволяющий оценивать преобразования кадровых процессов, трудового поведения и мотивационного управления (методика кадрового аудита, методика оценки трудовой комфортности работников, методика управления текучестью кадров, методика оценки качества управления интенсивностью труда и др.).</a:t>
            </a: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70" y="2319601"/>
            <a:ext cx="2887843" cy="404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21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06643" y="2270440"/>
            <a:ext cx="5970954" cy="11176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6" y="466317"/>
            <a:ext cx="11071286" cy="970450"/>
          </a:xfrm>
        </p:spPr>
        <p:txBody>
          <a:bodyPr/>
          <a:lstStyle/>
          <a:p>
            <a:r>
              <a:rPr lang="ru-RU" dirty="0"/>
              <a:t>Управление и экономика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безопасного </a:t>
            </a:r>
            <a:r>
              <a:rPr lang="ru-RU" dirty="0"/>
              <a:t>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7538" y="2758901"/>
            <a:ext cx="6129163" cy="4194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b="1" dirty="0"/>
              <a:t>Ширшков, А. </a:t>
            </a:r>
            <a:r>
              <a:rPr lang="ru-RU" sz="1500" b="1" dirty="0" smtClean="0"/>
              <a:t>И. Управление </a:t>
            </a:r>
            <a:r>
              <a:rPr lang="ru-RU" sz="1500" b="1" dirty="0"/>
              <a:t>и экономика безопасного </a:t>
            </a:r>
            <a:r>
              <a:rPr lang="ru-RU" sz="1500" b="1" dirty="0" smtClean="0"/>
              <a:t>труда </a:t>
            </a:r>
            <a:r>
              <a:rPr lang="ru-RU" sz="1500" b="1" dirty="0"/>
              <a:t>/ А. И. Ширшков, С. П. </a:t>
            </a:r>
            <a:r>
              <a:rPr lang="ru-RU" sz="1500" b="1" dirty="0" err="1"/>
              <a:t>Какаулин</a:t>
            </a:r>
            <a:r>
              <a:rPr lang="ru-RU" sz="1500" b="1" dirty="0"/>
              <a:t> ; БГУЭП. - Иркутск : Изд-во БГУЭП, 2006. - 251 с. </a:t>
            </a:r>
            <a:endParaRPr lang="ru-RU" sz="1500" b="1" dirty="0" smtClean="0"/>
          </a:p>
          <a:p>
            <a:pPr marL="0" indent="0" algn="ctr">
              <a:buNone/>
            </a:pPr>
            <a:endParaRPr lang="ru-RU" sz="800" b="1" dirty="0" smtClean="0"/>
          </a:p>
          <a:p>
            <a:pPr marL="0" indent="0" algn="just">
              <a:buNone/>
            </a:pPr>
            <a:r>
              <a:rPr lang="ru-RU" sz="1500" dirty="0" smtClean="0"/>
              <a:t>В книге излагаются основные вопросы управления и экономики безопасного труда, в том числе вопросы организации, планирования, финансирования, налогового и бухгалтерского учета в сфере охраны труда, а также формы и методы расчетов социального и экономического эффекта от реализации трудоохранных мероприятий.</a:t>
            </a:r>
          </a:p>
          <a:p>
            <a:pPr marL="0" indent="0" algn="just">
              <a:buNone/>
            </a:pPr>
            <a:r>
              <a:rPr lang="ru-RU" sz="1500" dirty="0"/>
              <a:t>Для студентов высших учебных заведений экономических специальностей. Также книга будет полезна руководителям, экономистам, бухгалтерам, работникам сферы услуг, специалистам по охране труда, профсоюзным работникам, слушателям факультетов повышения квалификации и профессиональной подготовке кадров.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45" y="121178"/>
            <a:ext cx="1854056" cy="166072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4" y="2352431"/>
            <a:ext cx="2821909" cy="408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697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265</TotalTime>
  <Words>1291</Words>
  <Application>Microsoft Office PowerPoint</Application>
  <PresentationFormat>Широкоэкранный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Цитаты</vt:lpstr>
      <vt:lpstr>Корифей трудоохранного менеджмента</vt:lpstr>
      <vt:lpstr>Ширшков Александр Иванович</vt:lpstr>
      <vt:lpstr>Ширшков Александр Иванович</vt:lpstr>
      <vt:lpstr>Безопасность жизнедеятельности</vt:lpstr>
      <vt:lpstr>Современная охрана труда:  социально-философский аспект</vt:lpstr>
      <vt:lpstr>Основы безопасности труда</vt:lpstr>
      <vt:lpstr>Безопасность жизнедеятельности</vt:lpstr>
      <vt:lpstr>Система управления трудом в условиях институциональных преобразований</vt:lpstr>
      <vt:lpstr>Управление и экономика  безопасного труда</vt:lpstr>
      <vt:lpstr>Управление охраной труда</vt:lpstr>
      <vt:lpstr>Управление промышленной безопасностью</vt:lpstr>
      <vt:lpstr>Управление электробезопасностью</vt:lpstr>
      <vt:lpstr>Менеджмент охраны труда</vt:lpstr>
      <vt:lpstr>Трудоохранный менеджмент</vt:lpstr>
      <vt:lpstr>Охрана труда в геологии</vt:lpstr>
    </vt:vector>
  </TitlesOfParts>
  <Company>bgu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Татьяна Андреевна</dc:creator>
  <cp:lastModifiedBy>Ларионова Татьяна Андреевна</cp:lastModifiedBy>
  <cp:revision>31</cp:revision>
  <dcterms:created xsi:type="dcterms:W3CDTF">2017-08-07T06:15:10Z</dcterms:created>
  <dcterms:modified xsi:type="dcterms:W3CDTF">2017-10-12T04:15:26Z</dcterms:modified>
</cp:coreProperties>
</file>